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6" r:id="rId19"/>
    <p:sldId id="284" r:id="rId20"/>
    <p:sldId id="285" r:id="rId21"/>
    <p:sldId id="274" r:id="rId22"/>
    <p:sldId id="278" r:id="rId23"/>
    <p:sldId id="279" r:id="rId24"/>
    <p:sldId id="288" r:id="rId25"/>
    <p:sldId id="289" r:id="rId26"/>
    <p:sldId id="290" r:id="rId27"/>
    <p:sldId id="291" r:id="rId28"/>
    <p:sldId id="283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040EE7-4672-4054-B2A9-AAC3651E715E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B0EEA91-2C99-4A1A-894E-586C8C0DF86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acs.vetmed.ufl.edu/ackerman-radiograpy-challenge/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772400" cy="2590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Dr. Norman Ackerman served the University of Florida, College of Veterinary Medicine with distinction as Professor of Radiology from 1979 to 1994. A concerned teacher of veterinary students and residents of all disciplines, Dr. Ackerman also reached the veterinary scientific community through his writing. His numerous clinically pertinent publications are still today a vital part of the veterinary literature; therefore, it is appropriate this site perpetuates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Ackerman’s dedication to teaching.   This site is presented in recognition of Dr. Norman Ackerman and his contributions to the field of veterinary diagnostic imaging.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Sponsorship of the display supports the Dr. Norman Ackerman Memorial Fund, dedicated to the teaching of diagnostic imaging residents at the University of Florida College of Veterinary Medicine.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019800"/>
            <a:ext cx="2286000" cy="57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6019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Lucida Sans" pitchFamily="34" charset="0"/>
                <a:hlinkClick r:id="rId3" action="ppaction://hlinksldjump"/>
              </a:rPr>
              <a:t>Next slide</a:t>
            </a:r>
            <a:endParaRPr lang="en-US" sz="2800" dirty="0">
              <a:solidFill>
                <a:srgbClr val="FFFF00"/>
              </a:solidFill>
              <a:latin typeface="Lucida Sans" pitchFamily="34" charset="0"/>
            </a:endParaRPr>
          </a:p>
        </p:txBody>
      </p:sp>
      <p:pic>
        <p:nvPicPr>
          <p:cNvPr id="1026" name="Picture 2" descr="C:\Users\giglior\Desktop\Dr. Acker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7672"/>
            <a:ext cx="1981200" cy="2628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53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046163"/>
            <a:ext cx="7772400" cy="4572000"/>
          </a:xfrm>
          <a:ln/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dirty="0"/>
              <a:t>Based on your assessment of the radiographs, the pleural space is:</a:t>
            </a:r>
          </a:p>
          <a:p>
            <a:pPr marL="0" indent="0">
              <a:buSzPct val="99000"/>
              <a:buFont typeface="Wingdings" charset="2"/>
              <a:buAutoNum type="alphaUcPeriod"/>
            </a:pPr>
            <a:r>
              <a:rPr lang="en-US" u="sng" dirty="0">
                <a:solidFill>
                  <a:srgbClr val="EB8803"/>
                </a:solidFill>
                <a:hlinkClick r:id="rId2" action="ppaction://hlinksldjump"/>
              </a:rPr>
              <a:t>Normal</a:t>
            </a:r>
            <a:endParaRPr lang="en-US" dirty="0"/>
          </a:p>
          <a:p>
            <a:pPr marL="0" indent="0">
              <a:buSzPct val="99000"/>
              <a:buFont typeface="Wingdings" charset="2"/>
              <a:buAutoNum type="alphaUcPeriod"/>
            </a:pPr>
            <a:r>
              <a:rPr lang="en-US" u="sng" dirty="0">
                <a:solidFill>
                  <a:srgbClr val="EB8803"/>
                </a:solidFill>
                <a:hlinkClick r:id="rId3" action="ppaction://hlinksldjump"/>
              </a:rPr>
              <a:t>Abnormal</a:t>
            </a:r>
            <a:endParaRPr lang="en-US" u="sng" dirty="0">
              <a:solidFill>
                <a:srgbClr val="EB8803"/>
              </a:solidFill>
            </a:endParaRPr>
          </a:p>
        </p:txBody>
      </p:sp>
      <p:pic>
        <p:nvPicPr>
          <p:cNvPr id="10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87" y="2286000"/>
            <a:ext cx="3374513" cy="437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iglior\Desktop\Sternal LN L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276600"/>
            <a:ext cx="4534275" cy="33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511175"/>
            <a:ext cx="7772400" cy="1087438"/>
          </a:xfrm>
          <a:ln/>
        </p:spPr>
        <p:txBody>
          <a:bodyPr/>
          <a:lstStyle/>
          <a:p>
            <a:r>
              <a:rPr lang="en-US"/>
              <a:t>Correct!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4343400" cy="4527550"/>
          </a:xfrm>
          <a:ln/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/>
              <a:t>There are no abnormalities associated with the pleural space.</a:t>
            </a:r>
          </a:p>
        </p:txBody>
      </p:sp>
      <p:sp>
        <p:nvSpPr>
          <p:cNvPr id="14346" name="Rectangle 10"/>
          <p:cNvSpPr>
            <a:spLocks/>
          </p:cNvSpPr>
          <p:nvPr/>
        </p:nvSpPr>
        <p:spPr bwMode="auto">
          <a:xfrm>
            <a:off x="7162800" y="6396038"/>
            <a:ext cx="199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u="sng" dirty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Next Slide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4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710635" cy="48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giglior\Desktop\Sternal LN 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3" y="3142853"/>
            <a:ext cx="4185647" cy="31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Sorry!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367338"/>
          </a:xfrm>
          <a:ln/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</a:pPr>
            <a:r>
              <a:rPr lang="en-US" dirty="0"/>
              <a:t>The pleural space is normal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0" indent="0">
              <a:buFont typeface="Wingdings" charset="2"/>
              <a:buNone/>
            </a:pPr>
            <a:endParaRPr lang="en-US" sz="2400" dirty="0"/>
          </a:p>
          <a:p>
            <a:pPr marL="0" indent="0">
              <a:buFont typeface="Wingdings" charset="2"/>
              <a:buNone/>
            </a:pPr>
            <a:r>
              <a:rPr lang="en-US" sz="2400" dirty="0"/>
              <a:t>			</a:t>
            </a:r>
            <a:endParaRPr lang="en-US" dirty="0"/>
          </a:p>
          <a:p>
            <a:pPr marL="0" indent="0">
              <a:buFont typeface="Wingdings" charset="2"/>
              <a:buNone/>
            </a:pPr>
            <a:endParaRPr lang="en-US" sz="2400" dirty="0" smtClean="0"/>
          </a:p>
          <a:p>
            <a:pPr marL="0" indent="0">
              <a:buFont typeface="Wingdings" charset="2"/>
              <a:buNone/>
            </a:pPr>
            <a:endParaRPr lang="en-US" sz="2400" dirty="0"/>
          </a:p>
          <a:p>
            <a:pPr marL="0" indent="0">
              <a:buFont typeface="Wingdings" charset="2"/>
              <a:buNone/>
            </a:pPr>
            <a:endParaRPr lang="en-US" sz="2400" dirty="0"/>
          </a:p>
          <a:p>
            <a:pPr marL="0" indent="0">
              <a:buFont typeface="Wingdings" charset="2"/>
              <a:buNone/>
            </a:pPr>
            <a:r>
              <a:rPr lang="en-US" sz="2400" u="sng" dirty="0">
                <a:solidFill>
                  <a:srgbClr val="EB8803"/>
                </a:solidFill>
                <a:hlinkClick r:id="rId2" action="ppaction://hlinksldjump"/>
              </a:rPr>
              <a:t>Click here to proceed to the next question</a:t>
            </a:r>
            <a:endParaRPr lang="en-US" sz="2400" u="sng" dirty="0">
              <a:solidFill>
                <a:srgbClr val="EB8803"/>
              </a:solidFill>
            </a:endParaRPr>
          </a:p>
        </p:txBody>
      </p:sp>
      <p:pic>
        <p:nvPicPr>
          <p:cNvPr id="11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39" y="1046163"/>
            <a:ext cx="3476678" cy="45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giglior\Desktop\Sternal LN 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2" y="2634756"/>
            <a:ext cx="3921740" cy="29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1046163"/>
            <a:ext cx="4953000" cy="4527550"/>
          </a:xfrm>
          <a:ln/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dirty="0"/>
              <a:t>Based on your evaluation, the cardiac silhouette is:</a:t>
            </a:r>
          </a:p>
          <a:p>
            <a:pPr marL="0" indent="0">
              <a:buSzPct val="99000"/>
              <a:buFont typeface="Wingdings" charset="2"/>
              <a:buAutoNum type="alphaUcPeriod"/>
            </a:pPr>
            <a:r>
              <a:rPr lang="en-US" u="sng" dirty="0">
                <a:solidFill>
                  <a:srgbClr val="EB8803"/>
                </a:solidFill>
                <a:hlinkClick r:id="rId2" action="ppaction://hlinksldjump"/>
              </a:rPr>
              <a:t>Normal</a:t>
            </a:r>
            <a:endParaRPr lang="en-US" dirty="0"/>
          </a:p>
          <a:p>
            <a:pPr marL="0" indent="0">
              <a:buSzPct val="99000"/>
              <a:buFont typeface="Wingdings" charset="2"/>
              <a:buAutoNum type="alphaUcPeriod"/>
            </a:pPr>
            <a:r>
              <a:rPr lang="en-US" u="sng" dirty="0">
                <a:solidFill>
                  <a:srgbClr val="EB8803"/>
                </a:solidFill>
                <a:hlinkClick r:id="rId3" action="ppaction://hlinksldjump"/>
              </a:rPr>
              <a:t>Abnormal</a:t>
            </a:r>
            <a:endParaRPr lang="en-US" u="sng" dirty="0">
              <a:solidFill>
                <a:srgbClr val="EB8803"/>
              </a:solidFill>
            </a:endParaRPr>
          </a:p>
        </p:txBody>
      </p:sp>
      <p:pic>
        <p:nvPicPr>
          <p:cNvPr id="12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06532"/>
            <a:ext cx="3608919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giglior\Desktop\Sternal LN L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2" y="3185684"/>
            <a:ext cx="4070909" cy="30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511175"/>
            <a:ext cx="7772400" cy="1087438"/>
          </a:xfrm>
          <a:ln/>
        </p:spPr>
        <p:txBody>
          <a:bodyPr/>
          <a:lstStyle/>
          <a:p>
            <a:r>
              <a:rPr lang="en-US" dirty="0" smtClean="0"/>
              <a:t>Sorry…almost</a:t>
            </a:r>
            <a:endParaRPr lang="en-US" dirty="0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4724400" cy="4527550"/>
          </a:xfrm>
          <a:ln/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dirty="0"/>
              <a:t>The cardiac </a:t>
            </a:r>
            <a:r>
              <a:rPr lang="en-US" dirty="0" smtClean="0"/>
              <a:t>silhouette </a:t>
            </a:r>
            <a:r>
              <a:rPr lang="en-US" dirty="0"/>
              <a:t>is within normal </a:t>
            </a:r>
            <a:r>
              <a:rPr lang="en-US" dirty="0" smtClean="0"/>
              <a:t>limits</a:t>
            </a:r>
            <a:r>
              <a:rPr lang="en-US" dirty="0"/>
              <a:t> </a:t>
            </a:r>
            <a:r>
              <a:rPr lang="en-US" dirty="0" smtClean="0"/>
              <a:t>for size and shape, however it is mildly deviated to the right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Font typeface="Wingdings" charset="2"/>
              <a:buNone/>
            </a:pPr>
            <a:r>
              <a:rPr lang="en-US" sz="2600" u="sng" dirty="0">
                <a:solidFill>
                  <a:srgbClr val="EB8803"/>
                </a:solidFill>
                <a:hlinkClick r:id="rId2" action="ppaction://hlinksldjump"/>
              </a:rPr>
              <a:t>Click here </a:t>
            </a:r>
            <a:r>
              <a:rPr lang="en-US" sz="2600" dirty="0"/>
              <a:t>to continue</a:t>
            </a:r>
          </a:p>
        </p:txBody>
      </p:sp>
      <p:pic>
        <p:nvPicPr>
          <p:cNvPr id="13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20622"/>
            <a:ext cx="3646506" cy="47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giglior\Desktop\Sternal LN 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085771"/>
            <a:ext cx="3423647" cy="25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flipH="1">
            <a:off x="6553200" y="3505200"/>
            <a:ext cx="680253" cy="457200"/>
          </a:xfrm>
          <a:prstGeom prst="rightArrow">
            <a:avLst>
              <a:gd name="adj1" fmla="val 50000"/>
              <a:gd name="adj2" fmla="val 62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Correct!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1366910"/>
            <a:ext cx="4800600" cy="2057400"/>
          </a:xfrm>
          <a:ln/>
        </p:spPr>
        <p:txBody>
          <a:bodyPr>
            <a:normAutofit fontScale="92500"/>
          </a:bodyPr>
          <a:lstStyle/>
          <a:p>
            <a:pPr marL="0" indent="0">
              <a:buFont typeface="Wingdings" charset="2"/>
              <a:buNone/>
            </a:pPr>
            <a:r>
              <a:rPr lang="en-US" dirty="0"/>
              <a:t>There are no abnormalities </a:t>
            </a:r>
            <a:r>
              <a:rPr lang="en-US" dirty="0" smtClean="0"/>
              <a:t>of size and shape associated </a:t>
            </a:r>
            <a:r>
              <a:rPr lang="en-US" dirty="0"/>
              <a:t>with the cardiac </a:t>
            </a:r>
            <a:r>
              <a:rPr lang="en-US" dirty="0"/>
              <a:t>silhouette, however </a:t>
            </a:r>
            <a:r>
              <a:rPr lang="en-US" dirty="0" smtClean="0"/>
              <a:t>it is </a:t>
            </a:r>
            <a:r>
              <a:rPr lang="en-US" dirty="0"/>
              <a:t>mildly deviated to the right </a:t>
            </a:r>
            <a:endParaRPr lang="en-US" dirty="0"/>
          </a:p>
        </p:txBody>
      </p:sp>
      <p:sp>
        <p:nvSpPr>
          <p:cNvPr id="18444" name="Rectangle 12"/>
          <p:cNvSpPr>
            <a:spLocks/>
          </p:cNvSpPr>
          <p:nvPr/>
        </p:nvSpPr>
        <p:spPr bwMode="auto">
          <a:xfrm>
            <a:off x="2514600" y="6269038"/>
            <a:ext cx="199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400" u="sng" dirty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Next slide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4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20622"/>
            <a:ext cx="3646506" cy="47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giglior\Desktop\Sternal LN 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2" y="3357684"/>
            <a:ext cx="3793017" cy="28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flipH="1">
            <a:off x="6817126" y="3745345"/>
            <a:ext cx="680253" cy="457200"/>
          </a:xfrm>
          <a:prstGeom prst="rightArrow">
            <a:avLst>
              <a:gd name="adj1" fmla="val 50000"/>
              <a:gd name="adj2" fmla="val 62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862806"/>
            <a:ext cx="7772400" cy="4572000"/>
          </a:xfrm>
          <a:ln/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dirty="0"/>
              <a:t>Based on your </a:t>
            </a:r>
            <a:r>
              <a:rPr lang="en-US" dirty="0" smtClean="0"/>
              <a:t>assessment, the remainder of the </a:t>
            </a:r>
            <a:r>
              <a:rPr lang="en-US" dirty="0" err="1" smtClean="0"/>
              <a:t>mediastinal</a:t>
            </a:r>
            <a:r>
              <a:rPr lang="en-US" dirty="0" smtClean="0"/>
              <a:t> structures (excluding the cardiac silhouette) </a:t>
            </a:r>
            <a:r>
              <a:rPr lang="en-US" dirty="0"/>
              <a:t>are:</a:t>
            </a:r>
          </a:p>
          <a:p>
            <a:pPr marL="0" indent="0">
              <a:buSzPct val="99000"/>
              <a:buFont typeface="Wingdings" charset="2"/>
              <a:buAutoNum type="alphaUcPeriod"/>
            </a:pPr>
            <a:r>
              <a:rPr lang="en-US" u="sng" dirty="0">
                <a:solidFill>
                  <a:srgbClr val="EB8803"/>
                </a:solidFill>
                <a:hlinkClick r:id="rId2" action="ppaction://hlinksldjump"/>
              </a:rPr>
              <a:t>Normal</a:t>
            </a:r>
            <a:endParaRPr lang="en-US" dirty="0"/>
          </a:p>
          <a:p>
            <a:pPr marL="0" indent="0">
              <a:buSzPct val="99000"/>
              <a:buFont typeface="Wingdings" charset="2"/>
              <a:buAutoNum type="alphaUcPeriod"/>
            </a:pPr>
            <a:r>
              <a:rPr lang="en-US" u="sng" dirty="0">
                <a:solidFill>
                  <a:srgbClr val="EB8803"/>
                </a:solidFill>
                <a:hlinkClick r:id="rId3" action="ppaction://hlinksldjump"/>
              </a:rPr>
              <a:t>Abnormal</a:t>
            </a:r>
            <a:endParaRPr lang="en-US" u="sng" dirty="0">
              <a:solidFill>
                <a:srgbClr val="EB8803"/>
              </a:solidFill>
            </a:endParaRPr>
          </a:p>
        </p:txBody>
      </p:sp>
      <p:pic>
        <p:nvPicPr>
          <p:cNvPr id="10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608919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iglior\Desktop\Sternal LN L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3" y="3706167"/>
            <a:ext cx="4070909" cy="30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087438"/>
          </a:xfrm>
          <a:ln/>
        </p:spPr>
        <p:txBody>
          <a:bodyPr/>
          <a:lstStyle/>
          <a:p>
            <a:r>
              <a:rPr lang="en-US" dirty="0"/>
              <a:t>Sorry!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4572000" cy="4527550"/>
          </a:xfrm>
          <a:ln/>
        </p:spPr>
        <p:txBody>
          <a:bodyPr/>
          <a:lstStyle/>
          <a:p>
            <a:r>
              <a:rPr lang="en-US" dirty="0"/>
              <a:t>There is an abnormality associated with the </a:t>
            </a:r>
            <a:r>
              <a:rPr lang="en-US" dirty="0" smtClean="0"/>
              <a:t>mediastinum.  </a:t>
            </a:r>
            <a:endParaRPr lang="en-US" dirty="0"/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7289800" y="6396038"/>
            <a:ext cx="143449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u="sng" dirty="0" smtClean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Try again!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4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714500"/>
            <a:ext cx="3608919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giglior\Desktop\Sternal LN 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2" y="3363267"/>
            <a:ext cx="4070909" cy="30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691152" y="319087"/>
            <a:ext cx="7772400" cy="1087438"/>
          </a:xfrm>
          <a:ln/>
        </p:spPr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40605" y="1162844"/>
            <a:ext cx="8497885" cy="1732756"/>
          </a:xfrm>
          <a:ln/>
        </p:spPr>
        <p:txBody>
          <a:bodyPr>
            <a:normAutofit lnSpcReduction="10000"/>
          </a:bodyPr>
          <a:lstStyle/>
          <a:p>
            <a:r>
              <a:rPr lang="en-US" sz="2800" dirty="0"/>
              <a:t>In the </a:t>
            </a:r>
            <a:r>
              <a:rPr lang="en-US" sz="2800" dirty="0" err="1"/>
              <a:t>cranioventral</a:t>
            </a:r>
            <a:r>
              <a:rPr lang="en-US" sz="2800" dirty="0"/>
              <a:t> </a:t>
            </a:r>
            <a:r>
              <a:rPr lang="en-US" sz="2800" dirty="0" err="1"/>
              <a:t>mediastinal</a:t>
            </a:r>
            <a:r>
              <a:rPr lang="en-US" sz="2800" dirty="0"/>
              <a:t> reflection, just dorsal to the second </a:t>
            </a:r>
            <a:r>
              <a:rPr lang="en-US" sz="2800" dirty="0" err="1"/>
              <a:t>sternebra</a:t>
            </a:r>
            <a:r>
              <a:rPr lang="en-US" sz="2800" dirty="0"/>
              <a:t>, there is a 7.5 cm round, well-defined soft tissue opaque mass which causes widening of the cranial mediastinum. </a:t>
            </a:r>
            <a:endParaRPr lang="en-US" sz="2800" dirty="0"/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7289800" y="6396038"/>
            <a:ext cx="131125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u="sng" dirty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Continue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5" name="Picture 2" descr="C:\Users\giglior\Desktop\Sternal LN L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2" r="42703" b="12125"/>
          <a:stretch/>
        </p:blipFill>
        <p:spPr bwMode="auto">
          <a:xfrm>
            <a:off x="762000" y="2765101"/>
            <a:ext cx="3886200" cy="363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giglior\Desktop\Sternal LN VD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7139" r="14229" b="27278"/>
          <a:stretch/>
        </p:blipFill>
        <p:spPr bwMode="auto">
          <a:xfrm>
            <a:off x="5410200" y="2830512"/>
            <a:ext cx="3297382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182591" y="2971800"/>
            <a:ext cx="1752600" cy="228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71600" y="3962400"/>
            <a:ext cx="1752600" cy="1981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862806"/>
            <a:ext cx="7772400" cy="4572000"/>
          </a:xfrm>
          <a:ln/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dirty="0"/>
              <a:t>Based on your assessment of the radiographs, the lungs, including the </a:t>
            </a:r>
            <a:r>
              <a:rPr lang="en-US" dirty="0" smtClean="0"/>
              <a:t>pulmonary vessels</a:t>
            </a:r>
            <a:r>
              <a:rPr lang="en-US" dirty="0"/>
              <a:t>, are:</a:t>
            </a:r>
          </a:p>
          <a:p>
            <a:pPr marL="0" indent="0">
              <a:buSzPct val="99000"/>
              <a:buFont typeface="Wingdings" charset="2"/>
              <a:buAutoNum type="alphaUcPeriod"/>
            </a:pPr>
            <a:r>
              <a:rPr lang="en-US" u="sng" dirty="0">
                <a:solidFill>
                  <a:srgbClr val="EB8803"/>
                </a:solidFill>
                <a:hlinkClick r:id="rId2" action="ppaction://hlinksldjump"/>
              </a:rPr>
              <a:t>Normal</a:t>
            </a:r>
            <a:endParaRPr lang="en-US" dirty="0"/>
          </a:p>
          <a:p>
            <a:pPr marL="0" indent="0">
              <a:buSzPct val="99000"/>
              <a:buFont typeface="Wingdings" charset="2"/>
              <a:buAutoNum type="alphaUcPeriod"/>
            </a:pPr>
            <a:r>
              <a:rPr lang="en-US" u="sng" dirty="0">
                <a:solidFill>
                  <a:srgbClr val="EB8803"/>
                </a:solidFill>
                <a:hlinkClick r:id="rId3" action="ppaction://hlinksldjump"/>
              </a:rPr>
              <a:t>Abnormal</a:t>
            </a:r>
            <a:endParaRPr lang="en-US" u="sng" dirty="0">
              <a:solidFill>
                <a:srgbClr val="EB8803"/>
              </a:solidFill>
            </a:endParaRPr>
          </a:p>
        </p:txBody>
      </p:sp>
      <p:pic>
        <p:nvPicPr>
          <p:cNvPr id="10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608919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iglior\Desktop\Sternal LN L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3" y="3706167"/>
            <a:ext cx="4070909" cy="30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7" name="Rectangle 7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820988"/>
            <a:ext cx="7772400" cy="1974850"/>
          </a:xfr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Norman Ackerman Memorial Radiography Case Challenge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4572000"/>
          </a:xfrm>
          <a:ln/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1AB39F"/>
                </a:solidFill>
              </a:rPr>
              <a:t>10 years </a:t>
            </a:r>
            <a:r>
              <a:rPr lang="en-US" dirty="0">
                <a:solidFill>
                  <a:srgbClr val="1AB39F"/>
                </a:solidFill>
              </a:rPr>
              <a:t>old </a:t>
            </a:r>
            <a:r>
              <a:rPr lang="en-US" dirty="0" smtClean="0">
                <a:solidFill>
                  <a:srgbClr val="1AB39F"/>
                </a:solidFill>
              </a:rPr>
              <a:t>MI German Shepherd dog</a:t>
            </a:r>
            <a:endParaRPr lang="en-US" dirty="0">
              <a:solidFill>
                <a:srgbClr val="1AB39F"/>
              </a:solidFill>
            </a:endParaRPr>
          </a:p>
        </p:txBody>
      </p:sp>
      <p:sp>
        <p:nvSpPr>
          <p:cNvPr id="5130" name="Rectangle 10"/>
          <p:cNvSpPr>
            <a:spLocks/>
          </p:cNvSpPr>
          <p:nvPr/>
        </p:nvSpPr>
        <p:spPr bwMode="auto">
          <a:xfrm>
            <a:off x="6858000" y="4898593"/>
            <a:ext cx="199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800" u="sng" dirty="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Next Slide</a:t>
            </a:r>
            <a:endParaRPr lang="en-US" sz="2800" u="sng" dirty="0">
              <a:solidFill>
                <a:srgbClr val="FFC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087438"/>
          </a:xfrm>
          <a:ln/>
        </p:spPr>
        <p:txBody>
          <a:bodyPr/>
          <a:lstStyle/>
          <a:p>
            <a:r>
              <a:rPr lang="en-US"/>
              <a:t>Sorry!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4572000" cy="4527550"/>
          </a:xfrm>
          <a:ln/>
        </p:spPr>
        <p:txBody>
          <a:bodyPr/>
          <a:lstStyle/>
          <a:p>
            <a:r>
              <a:rPr lang="en-US"/>
              <a:t>There is an abnormality associated with the lungs.  </a:t>
            </a: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7289800" y="6396038"/>
            <a:ext cx="143449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u="sng" dirty="0" smtClean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Try again!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4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714500"/>
            <a:ext cx="3608919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giglior\Desktop\Sternal LN 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2" y="3363267"/>
            <a:ext cx="4070909" cy="30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Correct!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1334655"/>
            <a:ext cx="4800600" cy="2170545"/>
          </a:xfrm>
          <a:ln/>
        </p:spPr>
        <p:txBody>
          <a:bodyPr>
            <a:normAutofit fontScale="92500" lnSpcReduction="20000"/>
          </a:bodyPr>
          <a:lstStyle/>
          <a:p>
            <a:pPr marL="0" indent="0">
              <a:buFont typeface="Wingdings" charset="2"/>
              <a:buNone/>
            </a:pPr>
            <a:r>
              <a:rPr lang="en-US" sz="2800" dirty="0"/>
              <a:t>There </a:t>
            </a:r>
            <a:r>
              <a:rPr lang="en-US" sz="2800" dirty="0" smtClean="0"/>
              <a:t>is mild </a:t>
            </a:r>
            <a:r>
              <a:rPr lang="en-US" sz="2800" dirty="0"/>
              <a:t>diffuse </a:t>
            </a:r>
            <a:r>
              <a:rPr lang="en-US" sz="2800" dirty="0" smtClean="0"/>
              <a:t>reticular to linear </a:t>
            </a:r>
            <a:r>
              <a:rPr lang="en-US" sz="2800" dirty="0" smtClean="0"/>
              <a:t>increase in soft tissue opacity throughout the lung lobes, that partially hampers the evaluation of the pulmonary vasculature. </a:t>
            </a:r>
            <a:endParaRPr lang="en-US" sz="2800" u="sng" dirty="0">
              <a:solidFill>
                <a:srgbClr val="FFFF66"/>
              </a:solidFill>
            </a:endParaRPr>
          </a:p>
        </p:txBody>
      </p:sp>
      <p:pic>
        <p:nvPicPr>
          <p:cNvPr id="11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02720"/>
            <a:ext cx="3461327" cy="44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giglior\Desktop\Sternal LN 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39372"/>
            <a:ext cx="4573522" cy="34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 action="ppaction://hlinksldjump"/>
              </a:rPr>
              <a:t>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20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31560"/>
          </a:xfrm>
          <a:ln/>
        </p:spPr>
        <p:txBody>
          <a:bodyPr>
            <a:normAutofit fontScale="92500" lnSpcReduction="20000"/>
          </a:bodyPr>
          <a:lstStyle/>
          <a:p>
            <a:pPr marL="0" indent="0">
              <a:buFont typeface="Wingdings" charset="2"/>
              <a:buNone/>
            </a:pPr>
            <a:r>
              <a:rPr lang="en-US" dirty="0"/>
              <a:t>Your findings now </a:t>
            </a:r>
            <a:r>
              <a:rPr lang="en-US" dirty="0" smtClean="0"/>
              <a:t>include: </a:t>
            </a:r>
            <a:endParaRPr lang="en-US" dirty="0" smtClean="0"/>
          </a:p>
          <a:p>
            <a:pPr marL="582930" indent="-514350">
              <a:buAutoNum type="arabicPeriod"/>
            </a:pPr>
            <a:r>
              <a:rPr lang="en-US" dirty="0" err="1" smtClean="0"/>
              <a:t>Cranioventral</a:t>
            </a:r>
            <a:r>
              <a:rPr lang="en-US" dirty="0" smtClean="0"/>
              <a:t> </a:t>
            </a:r>
            <a:r>
              <a:rPr lang="en-US" dirty="0" err="1"/>
              <a:t>mediastinal</a:t>
            </a:r>
            <a:r>
              <a:rPr lang="en-US" dirty="0"/>
              <a:t> </a:t>
            </a:r>
            <a:r>
              <a:rPr lang="en-US" dirty="0" smtClean="0"/>
              <a:t>mass</a:t>
            </a:r>
          </a:p>
          <a:p>
            <a:pPr marL="582930" indent="-514350">
              <a:buAutoNum type="arabicPeriod"/>
            </a:pPr>
            <a:r>
              <a:rPr lang="en-US" dirty="0" smtClean="0"/>
              <a:t>Mild diffuse unstructured </a:t>
            </a:r>
            <a:r>
              <a:rPr lang="en-US" dirty="0"/>
              <a:t>interstitial pulmonary pattern </a:t>
            </a:r>
            <a:r>
              <a:rPr lang="en-US" dirty="0" smtClean="0"/>
              <a:t>– more likely due to senile pulmonary interstitial  fibrosis</a:t>
            </a:r>
          </a:p>
          <a:p>
            <a:pPr marL="582930" indent="-514350">
              <a:buAutoNum type="arabicPeriod"/>
            </a:pPr>
            <a:r>
              <a:rPr lang="en-US" dirty="0" smtClean="0"/>
              <a:t>Possible </a:t>
            </a:r>
            <a:r>
              <a:rPr lang="en-US" dirty="0"/>
              <a:t>S4-5 subluxation </a:t>
            </a:r>
            <a:r>
              <a:rPr lang="en-US" dirty="0" smtClean="0"/>
              <a:t>and </a:t>
            </a:r>
            <a:r>
              <a:rPr lang="en-US" dirty="0"/>
              <a:t>multifocal </a:t>
            </a:r>
            <a:r>
              <a:rPr lang="en-US" dirty="0" err="1"/>
              <a:t>sternebral</a:t>
            </a:r>
            <a:r>
              <a:rPr lang="en-US" dirty="0"/>
              <a:t> degenerative changes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What are your differential diagnosis for the </a:t>
            </a:r>
            <a:r>
              <a:rPr lang="en-US" dirty="0" err="1" smtClean="0"/>
              <a:t>cranioventral</a:t>
            </a:r>
            <a:r>
              <a:rPr lang="en-US" dirty="0" smtClean="0"/>
              <a:t> </a:t>
            </a:r>
            <a:r>
              <a:rPr lang="en-US" dirty="0" err="1" smtClean="0"/>
              <a:t>mediastinal</a:t>
            </a:r>
            <a:r>
              <a:rPr lang="en-US" dirty="0" smtClean="0"/>
              <a:t> mass?</a:t>
            </a:r>
            <a:endParaRPr lang="en-US" dirty="0"/>
          </a:p>
          <a:p>
            <a:pPr marL="0" indent="0">
              <a:buFont typeface="Wingdings" charset="2"/>
              <a:buNone/>
            </a:pPr>
            <a:endParaRPr lang="en-US" u="sng" dirty="0">
              <a:solidFill>
                <a:srgbClr val="EB8803"/>
              </a:solidFill>
              <a:hlinkClick r:id="rId2" action="ppaction://hlinksldjump"/>
            </a:endParaRPr>
          </a:p>
          <a:p>
            <a:pPr marL="0" indent="0">
              <a:buFont typeface="Wingdings" charset="2"/>
              <a:buNone/>
            </a:pPr>
            <a:r>
              <a:rPr lang="en-US" u="sng" dirty="0" smtClean="0">
                <a:solidFill>
                  <a:srgbClr val="EB8803"/>
                </a:solidFill>
                <a:hlinkClick r:id="rId2" action="ppaction://hlinksldjump"/>
              </a:rPr>
              <a:t>click </a:t>
            </a:r>
            <a:r>
              <a:rPr lang="en-US" u="sng" dirty="0">
                <a:solidFill>
                  <a:srgbClr val="EB8803"/>
                </a:solidFill>
                <a:hlinkClick r:id="rId2" action="ppaction://hlinksldjump"/>
              </a:rPr>
              <a:t>next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3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7D7C-FA93-4266-BA65-47A01E3D4B85}" type="slidenum">
              <a:rPr lang="en-US"/>
              <a:pPr/>
              <a:t>23</a:t>
            </a:fld>
            <a:endParaRPr lang="en-US"/>
          </a:p>
        </p:txBody>
      </p:sp>
      <p:sp>
        <p:nvSpPr>
          <p:cNvPr id="26625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2062163"/>
            <a:ext cx="7772400" cy="3652837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Sternal lymphadenopathy; </a:t>
            </a:r>
          </a:p>
          <a:p>
            <a:r>
              <a:rPr lang="en-US" dirty="0"/>
              <a:t>A</a:t>
            </a:r>
            <a:r>
              <a:rPr lang="en-US" dirty="0" smtClean="0"/>
              <a:t>typically </a:t>
            </a:r>
            <a:r>
              <a:rPr lang="en-US" dirty="0"/>
              <a:t>located </a:t>
            </a:r>
            <a:r>
              <a:rPr lang="en-US" dirty="0" err="1" smtClean="0"/>
              <a:t>thymoma</a:t>
            </a:r>
            <a:r>
              <a:rPr lang="en-US" dirty="0" smtClean="0"/>
              <a:t>, </a:t>
            </a:r>
            <a:r>
              <a:rPr lang="en-US" dirty="0" err="1" smtClean="0"/>
              <a:t>thymic</a:t>
            </a:r>
            <a:r>
              <a:rPr lang="en-US" dirty="0" smtClean="0"/>
              <a:t> </a:t>
            </a:r>
            <a:r>
              <a:rPr lang="en-US" dirty="0"/>
              <a:t>lymphoma</a:t>
            </a:r>
            <a:r>
              <a:rPr lang="en-US" dirty="0" smtClean="0"/>
              <a:t>, </a:t>
            </a:r>
            <a:r>
              <a:rPr lang="en-US" dirty="0" err="1"/>
              <a:t>histiocytic</a:t>
            </a:r>
            <a:r>
              <a:rPr lang="en-US" dirty="0"/>
              <a:t> </a:t>
            </a:r>
            <a:r>
              <a:rPr lang="en-US" dirty="0" smtClean="0"/>
              <a:t>sarcoma, </a:t>
            </a:r>
            <a:r>
              <a:rPr lang="en-US" dirty="0"/>
              <a:t>or ectopic thyroid tissue cannot be </a:t>
            </a:r>
            <a:r>
              <a:rPr lang="en-US" dirty="0" smtClean="0"/>
              <a:t>excluded.</a:t>
            </a:r>
          </a:p>
          <a:p>
            <a:endParaRPr lang="en-US" dirty="0"/>
          </a:p>
          <a:p>
            <a:r>
              <a:rPr lang="en-US" dirty="0" smtClean="0"/>
              <a:t>Then, Abdominal US + US-guided FNA of the cranial </a:t>
            </a:r>
            <a:r>
              <a:rPr lang="en-US" dirty="0" err="1" smtClean="0"/>
              <a:t>mediastinal</a:t>
            </a:r>
            <a:r>
              <a:rPr lang="en-US" dirty="0" smtClean="0"/>
              <a:t> mass were  performed.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781800" y="5904284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EB8803"/>
                </a:solidFill>
                <a:hlinkClick r:id="rId2" action="ppaction://hlinksldjump"/>
              </a:rPr>
              <a:t>click next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75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images</a:t>
            </a:r>
            <a:endParaRPr lang="en-US" dirty="0"/>
          </a:p>
        </p:txBody>
      </p:sp>
      <p:pic>
        <p:nvPicPr>
          <p:cNvPr id="2050" name="Picture 2" descr="C:\Users\giglior\Desktop\2012-12-01_1403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034086" cy="29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glior\Desktop\2012-12-01_1404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4766"/>
            <a:ext cx="4856162" cy="33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glior\Desktop\2012-12-01_1406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86" y="3578744"/>
            <a:ext cx="4358461" cy="29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81800" y="6021837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EB8803"/>
                </a:solidFill>
                <a:hlinkClick r:id="rId5" action="ppaction://hlinksldjump"/>
              </a:rPr>
              <a:t>click next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98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r>
              <a:rPr lang="en-US" dirty="0"/>
              <a:t>Within the gallbladder, there is a moderate amount of gravity dependent echogenic </a:t>
            </a:r>
            <a:r>
              <a:rPr lang="en-US" dirty="0" smtClean="0"/>
              <a:t>material;</a:t>
            </a:r>
          </a:p>
          <a:p>
            <a:r>
              <a:rPr lang="en-US" dirty="0"/>
              <a:t>There is a </a:t>
            </a:r>
            <a:r>
              <a:rPr lang="en-US" dirty="0" smtClean="0"/>
              <a:t>heterogeneous </a:t>
            </a:r>
            <a:r>
              <a:rPr lang="en-US" dirty="0"/>
              <a:t>mildly enlarged mesenteric lymph node measuring 2.5 x 1.1 x 0.7 </a:t>
            </a:r>
            <a:r>
              <a:rPr lang="en-US" dirty="0" smtClean="0"/>
              <a:t>cm;</a:t>
            </a:r>
          </a:p>
          <a:p>
            <a:r>
              <a:rPr lang="en-US" dirty="0"/>
              <a:t>Within the cranial mediastinum, there is a </a:t>
            </a:r>
            <a:r>
              <a:rPr lang="en-US" dirty="0" err="1"/>
              <a:t>hypoechoic</a:t>
            </a:r>
            <a:r>
              <a:rPr lang="en-US" dirty="0"/>
              <a:t> mass. This mass has no blood flow as seen with color flow Doppler.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1800" y="6149669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EB8803"/>
                </a:solidFill>
                <a:hlinkClick r:id="rId2" action="ppaction://hlinksldjump"/>
              </a:rPr>
              <a:t>click next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007640"/>
          </a:xfrm>
        </p:spPr>
        <p:txBody>
          <a:bodyPr>
            <a:normAutofit/>
          </a:bodyPr>
          <a:lstStyle/>
          <a:p>
            <a:pPr marL="582930" indent="-514350">
              <a:buAutoNum type="arabicPeriod"/>
            </a:pPr>
            <a:r>
              <a:rPr lang="en-US" dirty="0" smtClean="0"/>
              <a:t>Cranial </a:t>
            </a:r>
            <a:r>
              <a:rPr lang="en-US" dirty="0" err="1"/>
              <a:t>mediastinal</a:t>
            </a:r>
            <a:r>
              <a:rPr lang="en-US" dirty="0"/>
              <a:t> mass; consider </a:t>
            </a:r>
            <a:r>
              <a:rPr lang="en-US" dirty="0" err="1"/>
              <a:t>neoplasia</a:t>
            </a:r>
            <a:r>
              <a:rPr lang="en-US" dirty="0"/>
              <a:t> such as </a:t>
            </a:r>
            <a:r>
              <a:rPr lang="en-US" dirty="0" err="1"/>
              <a:t>thymoma</a:t>
            </a:r>
            <a:r>
              <a:rPr lang="en-US" dirty="0"/>
              <a:t>, </a:t>
            </a:r>
            <a:r>
              <a:rPr lang="en-US" dirty="0" err="1"/>
              <a:t>thymic</a:t>
            </a:r>
            <a:r>
              <a:rPr lang="en-US" dirty="0"/>
              <a:t> lymphoma, </a:t>
            </a:r>
            <a:r>
              <a:rPr lang="en-US" dirty="0" err="1" smtClean="0"/>
              <a:t>histiocytic</a:t>
            </a:r>
            <a:r>
              <a:rPr lang="en-US" dirty="0" smtClean="0"/>
              <a:t> sarcoma, or </a:t>
            </a:r>
            <a:r>
              <a:rPr lang="en-US" dirty="0"/>
              <a:t>ectopic </a:t>
            </a:r>
            <a:r>
              <a:rPr lang="en-US" dirty="0" smtClean="0"/>
              <a:t>thyroid tissue;</a:t>
            </a:r>
          </a:p>
          <a:p>
            <a:pPr marL="582930" indent="-514350">
              <a:buAutoNum type="arabicPeriod"/>
            </a:pPr>
            <a:r>
              <a:rPr lang="en-US" dirty="0" smtClean="0"/>
              <a:t>Mesenteric </a:t>
            </a:r>
            <a:r>
              <a:rPr lang="en-US" dirty="0"/>
              <a:t>lymphadenopathy; consider reactive or neoplastic </a:t>
            </a:r>
            <a:r>
              <a:rPr lang="en-US" dirty="0" smtClean="0"/>
              <a:t>etiologies;</a:t>
            </a:r>
          </a:p>
          <a:p>
            <a:pPr marL="582930" indent="-514350">
              <a:buAutoNum type="arabicPeriod"/>
            </a:pPr>
            <a:r>
              <a:rPr lang="en-US" dirty="0" smtClean="0"/>
              <a:t>Gallbladder </a:t>
            </a:r>
            <a:r>
              <a:rPr lang="en-US" dirty="0"/>
              <a:t>sludge. The possibility of </a:t>
            </a:r>
            <a:r>
              <a:rPr lang="en-US" dirty="0" err="1"/>
              <a:t>cholecystitis</a:t>
            </a:r>
            <a:r>
              <a:rPr lang="en-US" dirty="0"/>
              <a:t> cannot be ruled out.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1800" y="60198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EB8803"/>
                </a:solidFill>
                <a:hlinkClick r:id="rId2" action="ppaction://hlinksldjump"/>
              </a:rPr>
              <a:t>click next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98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Thymoma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1800" y="60198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EB8803"/>
                </a:solidFill>
                <a:hlinkClick r:id="rId2" action="ppaction://hlinksldjump"/>
              </a:rPr>
              <a:t>click next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C7A08-EF46-46C2-8BB4-88C83EADDC99}" type="slidenum">
              <a:rPr lang="en-US"/>
              <a:pPr/>
              <a:t>28</a:t>
            </a:fld>
            <a:endParaRPr lang="en-US"/>
          </a:p>
        </p:txBody>
      </p:sp>
      <p:sp>
        <p:nvSpPr>
          <p:cNvPr id="30721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409575"/>
            <a:ext cx="7772400" cy="962025"/>
          </a:xfrm>
          <a:ln/>
        </p:spPr>
        <p:txBody>
          <a:bodyPr/>
          <a:lstStyle/>
          <a:p>
            <a:r>
              <a:rPr lang="en-US" sz="3300" dirty="0" smtClean="0"/>
              <a:t>Take Home Message 1</a:t>
            </a:r>
            <a:endParaRPr lang="en-US" sz="3300" dirty="0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114800"/>
          </a:xfrm>
          <a:ln/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sz="2200" dirty="0" smtClean="0"/>
              <a:t>In this case, the shape, opacity, and location of the cranial </a:t>
            </a:r>
            <a:r>
              <a:rPr lang="en-US" sz="2200" dirty="0" err="1" smtClean="0"/>
              <a:t>mediastinal</a:t>
            </a:r>
            <a:r>
              <a:rPr lang="en-US" sz="2200" dirty="0" smtClean="0"/>
              <a:t> mass is likely to be related to sternal </a:t>
            </a:r>
            <a:r>
              <a:rPr lang="en-US" sz="2200" dirty="0" err="1" smtClean="0"/>
              <a:t>lymphadenomegaly</a:t>
            </a:r>
            <a:r>
              <a:rPr lang="en-US" sz="2200" dirty="0" smtClean="0"/>
              <a:t>;</a:t>
            </a:r>
          </a:p>
          <a:p>
            <a:pPr>
              <a:spcBef>
                <a:spcPct val="0"/>
              </a:spcBef>
            </a:pPr>
            <a:endParaRPr lang="en-US" sz="2200" dirty="0" smtClean="0"/>
          </a:p>
          <a:p>
            <a:pPr>
              <a:spcBef>
                <a:spcPct val="0"/>
              </a:spcBef>
            </a:pPr>
            <a:r>
              <a:rPr lang="en-US" sz="2200" dirty="0" smtClean="0"/>
              <a:t> In a recent study, neoplastic disease was observed in association with sternal lymph node enlargement in  approximately 79% of dogs and 69% in cats (Smith &amp; O’Brien, 2012 - JAAHA);</a:t>
            </a:r>
          </a:p>
          <a:p>
            <a:pPr>
              <a:spcBef>
                <a:spcPct val="0"/>
              </a:spcBef>
            </a:pPr>
            <a:endParaRPr lang="en-US" sz="2200" dirty="0"/>
          </a:p>
          <a:p>
            <a:pPr>
              <a:spcBef>
                <a:spcPct val="0"/>
              </a:spcBef>
            </a:pPr>
            <a:r>
              <a:rPr lang="en-US" sz="2200" dirty="0" smtClean="0"/>
              <a:t>The sternal lymph nodes drain approximately four-fifths of the peritoneal space, as well as portions of the sternal, costal and lumbar areas </a:t>
            </a:r>
            <a:r>
              <a:rPr lang="en-US" sz="2200" dirty="0"/>
              <a:t>(Smith &amp; O’Brien, 2012 - JAAHA</a:t>
            </a:r>
            <a:r>
              <a:rPr lang="en-US" sz="2200" dirty="0" smtClean="0"/>
              <a:t>).  That is why is so important to perform abdominal US in these cases, in order to find the underline cause of the possible sternal lymph node enlargement!! 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6781800" y="60198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EB8803"/>
                </a:solidFill>
                <a:hlinkClick r:id="rId2" action="ppaction://hlinksldjump"/>
              </a:rPr>
              <a:t>click next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90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C7A08-EF46-46C2-8BB4-88C83EADDC99}" type="slidenum">
              <a:rPr lang="en-US"/>
              <a:pPr/>
              <a:t>29</a:t>
            </a:fld>
            <a:endParaRPr lang="en-US"/>
          </a:p>
        </p:txBody>
      </p:sp>
      <p:sp>
        <p:nvSpPr>
          <p:cNvPr id="30721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409575"/>
            <a:ext cx="7772400" cy="1689100"/>
          </a:xfrm>
          <a:ln/>
        </p:spPr>
        <p:txBody>
          <a:bodyPr/>
          <a:lstStyle/>
          <a:p>
            <a:r>
              <a:rPr lang="en-US" sz="3300" dirty="0" smtClean="0"/>
              <a:t>Take Home Message 2</a:t>
            </a:r>
            <a:endParaRPr lang="en-US" sz="3300" dirty="0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4267200"/>
          </a:xfrm>
          <a:ln/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200" dirty="0" smtClean="0"/>
              <a:t>Due to its rounded, homogeneous and </a:t>
            </a:r>
            <a:r>
              <a:rPr lang="en-US" sz="2200" dirty="0" err="1" smtClean="0"/>
              <a:t>hypoechoic</a:t>
            </a:r>
            <a:r>
              <a:rPr lang="en-US" sz="2200" dirty="0" smtClean="0"/>
              <a:t> appearance on the US examination, </a:t>
            </a:r>
            <a:r>
              <a:rPr lang="en-US" sz="2200" dirty="0" err="1" smtClean="0"/>
              <a:t>thymoma</a:t>
            </a:r>
            <a:r>
              <a:rPr lang="en-US" sz="2200" dirty="0" smtClean="0"/>
              <a:t>, </a:t>
            </a:r>
            <a:r>
              <a:rPr lang="en-US" sz="2200" dirty="0" err="1" smtClean="0"/>
              <a:t>thymic</a:t>
            </a:r>
            <a:r>
              <a:rPr lang="en-US" sz="2200" dirty="0" smtClean="0"/>
              <a:t> lymphoma, and others cranial </a:t>
            </a:r>
            <a:r>
              <a:rPr lang="en-US" sz="2200" dirty="0" err="1" smtClean="0"/>
              <a:t>mediastinal</a:t>
            </a:r>
            <a:r>
              <a:rPr lang="en-US" sz="2200" dirty="0" smtClean="0"/>
              <a:t> cyst-like lesions were placed higher on the differential diagnostic list;</a:t>
            </a:r>
          </a:p>
          <a:p>
            <a:pPr>
              <a:spcBef>
                <a:spcPct val="0"/>
              </a:spcBef>
            </a:pPr>
            <a:endParaRPr lang="en-US" sz="2200" dirty="0"/>
          </a:p>
          <a:p>
            <a:pPr>
              <a:spcBef>
                <a:spcPct val="0"/>
              </a:spcBef>
            </a:pPr>
            <a:r>
              <a:rPr lang="en-US" sz="2200" dirty="0" smtClean="0"/>
              <a:t>Usually, </a:t>
            </a:r>
            <a:r>
              <a:rPr lang="en-US" sz="2200" dirty="0" err="1" smtClean="0"/>
              <a:t>t</a:t>
            </a:r>
            <a:r>
              <a:rPr lang="en-US" sz="2200" dirty="0" err="1" smtClean="0"/>
              <a:t>hymic</a:t>
            </a:r>
            <a:r>
              <a:rPr lang="en-US" sz="2200" dirty="0" smtClean="0"/>
              <a:t> </a:t>
            </a:r>
            <a:r>
              <a:rPr lang="en-US" sz="2200" dirty="0" err="1" smtClean="0"/>
              <a:t>neoplasias</a:t>
            </a:r>
            <a:r>
              <a:rPr lang="en-US" sz="2200" dirty="0" smtClean="0"/>
              <a:t> are diagnosed in mid age to senile dogs (</a:t>
            </a:r>
            <a:r>
              <a:rPr lang="en-US" sz="2200" dirty="0" err="1" smtClean="0"/>
              <a:t>Faisca</a:t>
            </a:r>
            <a:r>
              <a:rPr lang="en-US" sz="2200" dirty="0" smtClean="0"/>
              <a:t> </a:t>
            </a:r>
            <a:r>
              <a:rPr lang="en-US" sz="2200" i="1" dirty="0" smtClean="0"/>
              <a:t>et al., </a:t>
            </a:r>
            <a:r>
              <a:rPr lang="en-US" sz="2200" dirty="0" smtClean="0"/>
              <a:t>2011 - JSAP), and, in one study, German Shepherd dogs and Labrador Retrievers were over-represented (Day, 1997 - </a:t>
            </a:r>
            <a:r>
              <a:rPr lang="en-US" sz="2200" smtClean="0"/>
              <a:t>JSAP).</a:t>
            </a:r>
            <a:endParaRPr lang="en-US" sz="2200" dirty="0"/>
          </a:p>
        </p:txBody>
      </p:sp>
      <p:sp>
        <p:nvSpPr>
          <p:cNvPr id="30730" name="Rectangle 10"/>
          <p:cNvSpPr>
            <a:spLocks/>
          </p:cNvSpPr>
          <p:nvPr/>
        </p:nvSpPr>
        <p:spPr bwMode="auto">
          <a:xfrm>
            <a:off x="6337300" y="5715000"/>
            <a:ext cx="2679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800" u="sng" dirty="0">
                <a:solidFill>
                  <a:srgbClr val="FFCC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Return to the </a:t>
            </a:r>
            <a:r>
              <a:rPr lang="en-US" sz="1800" u="sng" dirty="0" smtClean="0">
                <a:solidFill>
                  <a:srgbClr val="FFCC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beginning of the case</a:t>
            </a:r>
            <a:r>
              <a:rPr lang="en-US" sz="1800" dirty="0" smtClean="0">
                <a:solidFill>
                  <a:srgbClr val="FFCC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 </a:t>
            </a:r>
            <a:endParaRPr lang="en-US" sz="1800" dirty="0">
              <a:solidFill>
                <a:srgbClr val="FFCC66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1304636" y="5588000"/>
            <a:ext cx="2679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 u="sng" dirty="0">
                <a:solidFill>
                  <a:srgbClr val="FFCC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/>
              </a:rPr>
              <a:t>Return to the </a:t>
            </a:r>
            <a:r>
              <a:rPr lang="en-US" u="sng" dirty="0" smtClean="0">
                <a:solidFill>
                  <a:srgbClr val="FFCC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/>
              </a:rPr>
              <a:t>webpage</a:t>
            </a:r>
            <a:r>
              <a:rPr lang="en-US" sz="1800" dirty="0" smtClean="0">
                <a:solidFill>
                  <a:srgbClr val="FFCC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/>
              </a:rPr>
              <a:t> </a:t>
            </a:r>
            <a:endParaRPr lang="en-US" sz="1800" dirty="0">
              <a:solidFill>
                <a:srgbClr val="FFCC66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8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9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Signalment</a:t>
            </a:r>
            <a:endParaRPr lang="en-US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2 day history of </a:t>
            </a:r>
            <a:r>
              <a:rPr lang="en-US" dirty="0" smtClean="0"/>
              <a:t>lethargy and </a:t>
            </a:r>
            <a:r>
              <a:rPr lang="en-US" dirty="0" err="1" smtClean="0"/>
              <a:t>inappetence</a:t>
            </a:r>
            <a:r>
              <a:rPr lang="en-US" dirty="0" smtClean="0"/>
              <a:t>; </a:t>
            </a:r>
          </a:p>
          <a:p>
            <a:r>
              <a:rPr lang="en-US" dirty="0"/>
              <a:t>M</a:t>
            </a:r>
            <a:r>
              <a:rPr lang="en-US" dirty="0" smtClean="0"/>
              <a:t>ildly </a:t>
            </a:r>
            <a:r>
              <a:rPr lang="en-US" dirty="0"/>
              <a:t>elevated </a:t>
            </a:r>
            <a:r>
              <a:rPr lang="en-US" dirty="0" smtClean="0"/>
              <a:t>ALT.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dirty="0" smtClean="0"/>
              <a:t>ordered </a:t>
            </a:r>
            <a:r>
              <a:rPr lang="en-US" dirty="0"/>
              <a:t>thoracic radiographs</a:t>
            </a:r>
          </a:p>
        </p:txBody>
      </p:sp>
      <p:sp>
        <p:nvSpPr>
          <p:cNvPr id="6154" name="Rectangle 10"/>
          <p:cNvSpPr>
            <a:spLocks/>
          </p:cNvSpPr>
          <p:nvPr/>
        </p:nvSpPr>
        <p:spPr bwMode="auto">
          <a:xfrm>
            <a:off x="7010400" y="6019800"/>
            <a:ext cx="199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u="sng" dirty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Next Slide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3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5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6" name="Rectangle 8"/>
          <p:cNvSpPr>
            <a:spLocks/>
          </p:cNvSpPr>
          <p:nvPr/>
        </p:nvSpPr>
        <p:spPr bwMode="auto">
          <a:xfrm>
            <a:off x="7181850" y="6426200"/>
            <a:ext cx="199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u="sng" dirty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Next Slide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533400" y="6399442"/>
            <a:ext cx="259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u="sng" dirty="0" smtClean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 action="ppaction://hlinksldjump"/>
              </a:rPr>
              <a:t>Previous </a:t>
            </a:r>
            <a:r>
              <a:rPr lang="en-US" sz="2400" u="sng" dirty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 action="ppaction://hlinksldjump"/>
              </a:rPr>
              <a:t>Slide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2050" name="Picture 2" descr="C:\Users\giglior\Desktop\Sternal LN 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1" y="228600"/>
            <a:ext cx="7908109" cy="60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7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9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0" name="Rectangle 8"/>
          <p:cNvSpPr>
            <a:spLocks/>
          </p:cNvSpPr>
          <p:nvPr/>
        </p:nvSpPr>
        <p:spPr bwMode="auto">
          <a:xfrm>
            <a:off x="7162800" y="6396038"/>
            <a:ext cx="199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u="sng" dirty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Next Slide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533400" y="6399442"/>
            <a:ext cx="259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u="sng" dirty="0" smtClean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 action="ppaction://hlinksldjump"/>
              </a:rPr>
              <a:t>Previous </a:t>
            </a:r>
            <a:r>
              <a:rPr lang="en-US" sz="2400" u="sng" dirty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 action="ppaction://hlinksldjump"/>
              </a:rPr>
              <a:t>Slide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074" name="Picture 2" descr="C:\Users\giglior\Desktop\Sternal LN 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1" y="269925"/>
            <a:ext cx="8189912" cy="61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7177088" y="6396038"/>
            <a:ext cx="199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u="sng" dirty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Next Slide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381227" y="6307138"/>
            <a:ext cx="21010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u="sng" dirty="0" smtClean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 action="ppaction://hlinksldjump"/>
              </a:rPr>
              <a:t>Previous </a:t>
            </a:r>
            <a:r>
              <a:rPr lang="en-US" sz="2400" u="sng" dirty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 action="ppaction://hlinksldjump"/>
              </a:rPr>
              <a:t>Slide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4098" name="Picture 2" descr="C:\Users\giglior\Desktop\Sternal LN V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" y="547371"/>
            <a:ext cx="4446428" cy="53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73" y="459755"/>
            <a:ext cx="4244035" cy="55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7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7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3582" y="429347"/>
            <a:ext cx="7772400" cy="4572000"/>
          </a:xfrm>
          <a:ln/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dirty="0"/>
              <a:t>Based on your assessment of the radiographs, the thoracic body wall </a:t>
            </a:r>
            <a:r>
              <a:rPr lang="en-US" dirty="0" smtClean="0"/>
              <a:t>(including the osseous structures and portion of the cranial abdomen included in the collimation) is</a:t>
            </a:r>
            <a:r>
              <a:rPr lang="en-US" dirty="0"/>
              <a:t>:</a:t>
            </a:r>
          </a:p>
          <a:p>
            <a:pPr marL="0" indent="0">
              <a:buSzPct val="99000"/>
              <a:buFont typeface="Wingdings" charset="2"/>
              <a:buAutoNum type="alphaUcPeriod"/>
            </a:pPr>
            <a:r>
              <a:rPr lang="en-US" u="sng" dirty="0" smtClean="0">
                <a:solidFill>
                  <a:srgbClr val="EB8803"/>
                </a:solidFill>
                <a:hlinkClick r:id="rId2" action="ppaction://hlinksldjump"/>
              </a:rPr>
              <a:t>Abnormal</a:t>
            </a:r>
            <a:endParaRPr lang="en-US" dirty="0"/>
          </a:p>
          <a:p>
            <a:pPr marL="0" indent="0">
              <a:buSzPct val="99000"/>
              <a:buFont typeface="Wingdings" charset="2"/>
              <a:buAutoNum type="alphaUcPeriod"/>
            </a:pPr>
            <a:r>
              <a:rPr lang="en-US" u="sng" dirty="0" smtClean="0">
                <a:solidFill>
                  <a:srgbClr val="EB8803"/>
                </a:solidFill>
                <a:hlinkClick r:id="rId3" action="ppaction://hlinksldjump"/>
              </a:rPr>
              <a:t>Normal</a:t>
            </a:r>
            <a:endParaRPr lang="en-US" u="sng" dirty="0">
              <a:solidFill>
                <a:srgbClr val="EB8803"/>
              </a:solidFill>
            </a:endParaRPr>
          </a:p>
        </p:txBody>
      </p:sp>
      <p:pic>
        <p:nvPicPr>
          <p:cNvPr id="11" name="Picture 3" descr="C:\Users\giglior\Desktop\Sternal LN VD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74" y="2332941"/>
            <a:ext cx="3396508" cy="44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giglior\Desktop\Sternal LN L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359391"/>
            <a:ext cx="4460361" cy="33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0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511175"/>
            <a:ext cx="7772400" cy="1087438"/>
          </a:xfrm>
          <a:ln/>
        </p:spPr>
        <p:txBody>
          <a:bodyPr/>
          <a:lstStyle/>
          <a:p>
            <a:r>
              <a:rPr lang="en-US"/>
              <a:t>Correct!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8534400" cy="2211387"/>
          </a:xfrm>
          <a:ln/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dirty="0"/>
              <a:t>There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S4-5 subluxation (white circle) and </a:t>
            </a:r>
            <a:r>
              <a:rPr lang="en-US" dirty="0"/>
              <a:t>multifocal </a:t>
            </a:r>
            <a:r>
              <a:rPr lang="en-US" dirty="0" err="1"/>
              <a:t>sternebral</a:t>
            </a:r>
            <a:r>
              <a:rPr lang="en-US" dirty="0"/>
              <a:t> degenerative changes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274" name="Rectangle 10"/>
          <p:cNvSpPr>
            <a:spLocks/>
          </p:cNvSpPr>
          <p:nvPr/>
        </p:nvSpPr>
        <p:spPr bwMode="auto">
          <a:xfrm>
            <a:off x="7137400" y="6381750"/>
            <a:ext cx="199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u="sng" dirty="0" smtClean="0">
                <a:solidFill>
                  <a:srgbClr val="EB8803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 action="ppaction://hlinksldjump"/>
              </a:rPr>
              <a:t>Next Slide</a:t>
            </a:r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4" name="Picture 2" descr="C:\Users\giglior\Desktop\Sternal LN R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0" r="19329"/>
          <a:stretch/>
        </p:blipFill>
        <p:spPr bwMode="auto">
          <a:xfrm>
            <a:off x="1587764" y="2772569"/>
            <a:ext cx="5949517" cy="353853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276600" y="4705349"/>
            <a:ext cx="1828800" cy="1298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/>
          <p:cNvSpPr>
            <a:spLocks/>
          </p:cNvSpPr>
          <p:nvPr/>
        </p:nvSpPr>
        <p:spPr bwMode="auto">
          <a:xfrm>
            <a:off x="7289800" y="6534150"/>
            <a:ext cx="199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endParaRPr lang="en-US" sz="2400" u="sng" dirty="0">
              <a:solidFill>
                <a:srgbClr val="EB8803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377825" cy="6853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254000" y="5046663"/>
            <a:ext cx="85725" cy="169227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254000" y="4795838"/>
            <a:ext cx="85725" cy="228600"/>
          </a:xfrm>
          <a:prstGeom prst="rect">
            <a:avLst/>
          </a:prstGeom>
          <a:solidFill>
            <a:srgbClr val="FEB80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254000" y="4637088"/>
            <a:ext cx="85725" cy="136525"/>
          </a:xfrm>
          <a:prstGeom prst="rect">
            <a:avLst/>
          </a:prstGeom>
          <a:solidFill>
            <a:srgbClr val="4E5B6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3" name="Rectangle 5"/>
          <p:cNvSpPr>
            <a:spLocks/>
          </p:cNvSpPr>
          <p:nvPr/>
        </p:nvSpPr>
        <p:spPr bwMode="auto">
          <a:xfrm>
            <a:off x="254000" y="4541838"/>
            <a:ext cx="85725" cy="73025"/>
          </a:xfrm>
          <a:prstGeom prst="rect">
            <a:avLst/>
          </a:prstGeom>
          <a:solidFill>
            <a:srgbClr val="EA157A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307975" y="679450"/>
            <a:ext cx="587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268288" y="679450"/>
            <a:ext cx="39687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Sorry!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291138"/>
          </a:xfrm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S4-5 subluxation (white circle) and multifocal </a:t>
            </a:r>
            <a:r>
              <a:rPr lang="en-US" dirty="0" err="1"/>
              <a:t>sternebral</a:t>
            </a:r>
            <a:r>
              <a:rPr lang="en-US" dirty="0"/>
              <a:t> degenerative changes.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0" indent="0">
              <a:buFont typeface="Wingdings" charset="2"/>
              <a:buNone/>
            </a:pPr>
            <a:endParaRPr lang="en-US" sz="2400" dirty="0" smtClean="0"/>
          </a:p>
          <a:p>
            <a:pPr marL="0" indent="0">
              <a:buFont typeface="Wingdings" charset="2"/>
              <a:buNone/>
            </a:pPr>
            <a:endParaRPr lang="en-US" sz="2400" dirty="0"/>
          </a:p>
          <a:p>
            <a:pPr marL="0" indent="0">
              <a:buFont typeface="Wingdings" charset="2"/>
              <a:buNone/>
            </a:pPr>
            <a:endParaRPr lang="en-US" sz="2400" dirty="0" smtClean="0"/>
          </a:p>
          <a:p>
            <a:pPr marL="0" indent="0">
              <a:buFont typeface="Wingdings" charset="2"/>
              <a:buNone/>
            </a:pPr>
            <a:endParaRPr lang="en-US" sz="2400" dirty="0"/>
          </a:p>
          <a:p>
            <a:pPr marL="0" indent="0">
              <a:buFont typeface="Wingdings" charset="2"/>
              <a:buNone/>
            </a:pPr>
            <a:r>
              <a:rPr lang="en-US" sz="2400" u="sng" dirty="0" smtClean="0">
                <a:solidFill>
                  <a:srgbClr val="EB8803"/>
                </a:solidFill>
                <a:hlinkClick r:id="rId2" action="ppaction://hlinksldjump"/>
              </a:rPr>
              <a:t>Click </a:t>
            </a:r>
            <a:r>
              <a:rPr lang="en-US" sz="2400" u="sng" dirty="0">
                <a:solidFill>
                  <a:srgbClr val="EB8803"/>
                </a:solidFill>
                <a:hlinkClick r:id="rId2" action="ppaction://hlinksldjump"/>
              </a:rPr>
              <a:t>here to proceed to the next question</a:t>
            </a:r>
            <a:endParaRPr lang="en-US" sz="2400" u="sng" dirty="0">
              <a:solidFill>
                <a:srgbClr val="EB8803"/>
              </a:solidFill>
            </a:endParaRPr>
          </a:p>
        </p:txBody>
      </p:sp>
      <p:pic>
        <p:nvPicPr>
          <p:cNvPr id="11" name="Picture 2" descr="C:\Users\giglior\Desktop\Sternal LN R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0" r="19329"/>
          <a:stretch/>
        </p:blipFill>
        <p:spPr bwMode="auto">
          <a:xfrm>
            <a:off x="1828800" y="2465386"/>
            <a:ext cx="5949517" cy="353853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517636" y="4398166"/>
            <a:ext cx="1828800" cy="1298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247</TotalTime>
  <Words>868</Words>
  <Application>Microsoft Office PowerPoint</Application>
  <PresentationFormat>On-screen Show (4:3)</PresentationFormat>
  <Paragraphs>126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Metro</vt:lpstr>
      <vt:lpstr>PowerPoint Presentation</vt:lpstr>
      <vt:lpstr>Norman Ackerman Memorial Radiography Case Challenge</vt:lpstr>
      <vt:lpstr>Signalment</vt:lpstr>
      <vt:lpstr>PowerPoint Presentation</vt:lpstr>
      <vt:lpstr>PowerPoint Presentation</vt:lpstr>
      <vt:lpstr>PowerPoint Presentation</vt:lpstr>
      <vt:lpstr>PowerPoint Presentation</vt:lpstr>
      <vt:lpstr>Correct!</vt:lpstr>
      <vt:lpstr>Sorry!</vt:lpstr>
      <vt:lpstr>PowerPoint Presentation</vt:lpstr>
      <vt:lpstr>Correct!</vt:lpstr>
      <vt:lpstr>Sorry!</vt:lpstr>
      <vt:lpstr>PowerPoint Presentation</vt:lpstr>
      <vt:lpstr>Sorry…almost</vt:lpstr>
      <vt:lpstr>Correct!</vt:lpstr>
      <vt:lpstr>PowerPoint Presentation</vt:lpstr>
      <vt:lpstr>Sorry!</vt:lpstr>
      <vt:lpstr>Correct!</vt:lpstr>
      <vt:lpstr>PowerPoint Presentation</vt:lpstr>
      <vt:lpstr>Sorry!</vt:lpstr>
      <vt:lpstr>Correct!</vt:lpstr>
      <vt:lpstr>Conclusion</vt:lpstr>
      <vt:lpstr>Conclusion</vt:lpstr>
      <vt:lpstr>US images</vt:lpstr>
      <vt:lpstr>US report</vt:lpstr>
      <vt:lpstr>US impressions</vt:lpstr>
      <vt:lpstr>FNA results</vt:lpstr>
      <vt:lpstr>Take Home Message 1</vt:lpstr>
      <vt:lpstr>Take Home Message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Giglio,Robson</dc:creator>
  <cp:lastModifiedBy>Giglio,Robson</cp:lastModifiedBy>
  <cp:revision>27</cp:revision>
  <dcterms:created xsi:type="dcterms:W3CDTF">2012-11-02T21:05:05Z</dcterms:created>
  <dcterms:modified xsi:type="dcterms:W3CDTF">2012-12-01T20:41:28Z</dcterms:modified>
</cp:coreProperties>
</file>